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6858000" cy="9144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014" y="1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4303EF-FF3F-49F7-9F33-C1F71C997B68}" type="datetimeFigureOut">
              <a:rPr lang="en-US" smtClean="0"/>
              <a:pPr/>
              <a:t>8/4/2016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97100" y="696913"/>
            <a:ext cx="2616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906124-607D-407C-B0FC-B1DA769D22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896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CC12E-A626-44BA-BC40-C6300BEECA7D}" type="datetimeFigureOut">
              <a:rPr lang="en-US" smtClean="0"/>
              <a:pPr/>
              <a:t>8/4/2016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B741-114C-444B-AF94-99CDABB41B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CC12E-A626-44BA-BC40-C6300BEECA7D}" type="datetimeFigureOut">
              <a:rPr lang="en-US" smtClean="0"/>
              <a:pPr/>
              <a:t>8/4/2016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B741-114C-444B-AF94-99CDABB41B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CC12E-A626-44BA-BC40-C6300BEECA7D}" type="datetimeFigureOut">
              <a:rPr lang="en-US" smtClean="0"/>
              <a:pPr/>
              <a:t>8/4/2016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B741-114C-444B-AF94-99CDABB41B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CC12E-A626-44BA-BC40-C6300BEECA7D}" type="datetimeFigureOut">
              <a:rPr lang="en-US" smtClean="0"/>
              <a:pPr/>
              <a:t>8/4/2016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B741-114C-444B-AF94-99CDABB41B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CC12E-A626-44BA-BC40-C6300BEECA7D}" type="datetimeFigureOut">
              <a:rPr lang="en-US" smtClean="0"/>
              <a:pPr/>
              <a:t>8/4/2016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B741-114C-444B-AF94-99CDABB41B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CC12E-A626-44BA-BC40-C6300BEECA7D}" type="datetimeFigureOut">
              <a:rPr lang="en-US" smtClean="0"/>
              <a:pPr/>
              <a:t>8/4/2016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B741-114C-444B-AF94-99CDABB41B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CC12E-A626-44BA-BC40-C6300BEECA7D}" type="datetimeFigureOut">
              <a:rPr lang="en-US" smtClean="0"/>
              <a:pPr/>
              <a:t>8/4/2016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B741-114C-444B-AF94-99CDABB41B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CC12E-A626-44BA-BC40-C6300BEECA7D}" type="datetimeFigureOut">
              <a:rPr lang="en-US" smtClean="0"/>
              <a:pPr/>
              <a:t>8/4/2016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B741-114C-444B-AF94-99CDABB41B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CC12E-A626-44BA-BC40-C6300BEECA7D}" type="datetimeFigureOut">
              <a:rPr lang="en-US" smtClean="0"/>
              <a:pPr/>
              <a:t>8/4/2016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B741-114C-444B-AF94-99CDABB41B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CC12E-A626-44BA-BC40-C6300BEECA7D}" type="datetimeFigureOut">
              <a:rPr lang="en-US" smtClean="0"/>
              <a:pPr/>
              <a:t>8/4/2016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B741-114C-444B-AF94-99CDABB41B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CC12E-A626-44BA-BC40-C6300BEECA7D}" type="datetimeFigureOut">
              <a:rPr lang="en-US" smtClean="0"/>
              <a:pPr/>
              <a:t>8/4/2016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B741-114C-444B-AF94-99CDABB41B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CC12E-A626-44BA-BC40-C6300BEECA7D}" type="datetimeFigureOut">
              <a:rPr lang="en-US" smtClean="0"/>
              <a:pPr/>
              <a:t>8/4/2016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7B741-114C-444B-AF94-99CDABB41BF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tapco.org/2016-conference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40000"/>
                <a:lumOff val="60000"/>
              </a:schemeClr>
            </a:gs>
            <a:gs pos="100000">
              <a:schemeClr val="accent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7391d5a6a7c67702a31d97bba028ecb25463a8af.googledrive.com/host/0B1qk3297ExrJZXJnZ1JLenlYUzA/milwaukee%20dep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4038600"/>
            <a:ext cx="4953000" cy="3300632"/>
          </a:xfrm>
          <a:prstGeom prst="rect">
            <a:avLst/>
          </a:prstGeom>
          <a:noFill/>
          <a:effectLst>
            <a:glow rad="101600">
              <a:schemeClr val="bg2">
                <a:lumMod val="75000"/>
                <a:alpha val="6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8" descr="http://i200.photobucket.com/albums/aa13/dawickham/GREATFALLS0824071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6115050"/>
            <a:ext cx="3530600" cy="2647950"/>
          </a:xfrm>
          <a:prstGeom prst="rect">
            <a:avLst/>
          </a:prstGeom>
          <a:noFill/>
          <a:effectLst>
            <a:glow rad="101600">
              <a:schemeClr val="bg2">
                <a:lumMod val="75000"/>
                <a:alpha val="6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4" descr="http://i200.photobucket.com/albums/aa13/dawickham/GREATFALLS0824071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228600"/>
            <a:ext cx="4572000" cy="3429000"/>
          </a:xfrm>
          <a:prstGeom prst="rect">
            <a:avLst/>
          </a:prstGeom>
          <a:noFill/>
          <a:effectLst>
            <a:glow rad="101600">
              <a:schemeClr val="bg2">
                <a:lumMod val="75000"/>
                <a:alpha val="6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2895600"/>
            <a:ext cx="3175099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bg2">
                <a:lumMod val="75000"/>
                <a:alpha val="6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1981200" y="3200400"/>
            <a:ext cx="462113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>
                  <a:solidFill>
                    <a:schemeClr val="bg2">
                      <a:lumMod val="75000"/>
                    </a:schemeClr>
                  </a:solidFill>
                </a:ln>
                <a:effectLst>
                  <a:glow rad="228600">
                    <a:schemeClr val="bg1"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Great Falls, Montana</a:t>
            </a:r>
            <a:endParaRPr lang="en-US" sz="4000" b="1" cap="none" spc="0" dirty="0">
              <a:ln w="11430">
                <a:solidFill>
                  <a:schemeClr val="bg2">
                    <a:lumMod val="75000"/>
                  </a:schemeClr>
                </a:solidFill>
              </a:ln>
              <a:effectLst>
                <a:glow rad="228600">
                  <a:schemeClr val="bg1"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89222" y="4343400"/>
            <a:ext cx="5192191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October 17-19, 2016</a:t>
            </a:r>
          </a:p>
          <a:p>
            <a:pPr algn="ctr"/>
            <a:r>
              <a:rPr lang="en-US" sz="3600" b="1" cap="none" spc="0" dirty="0" smtClean="0">
                <a:ln w="1143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Best Western Heritage Inn</a:t>
            </a:r>
          </a:p>
          <a:p>
            <a:pPr algn="ctr"/>
            <a:r>
              <a:rPr lang="en-US" sz="2800" b="1" dirty="0" smtClean="0">
                <a:ln w="1143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http://www.mtapco.org</a:t>
            </a:r>
            <a:endParaRPr lang="en-US" sz="2800" b="1" cap="none" spc="0" dirty="0">
              <a:ln w="11430">
                <a:solidFill>
                  <a:schemeClr val="tx2">
                    <a:lumMod val="60000"/>
                    <a:lumOff val="40000"/>
                  </a:schemeClr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 rot="19952006">
            <a:off x="4381507" y="5653770"/>
            <a:ext cx="22204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143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chemeClr val="bg2">
                      <a:lumMod val="75000"/>
                      <a:alpha val="60000"/>
                    </a:schemeClr>
                  </a:glow>
                </a:effectLst>
              </a:rPr>
              <a:t>FUN!</a:t>
            </a:r>
            <a:endParaRPr lang="en-US" sz="4000" b="1" cap="none" spc="0" dirty="0">
              <a:ln w="11430"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glow rad="101600">
                  <a:schemeClr val="bg2">
                    <a:lumMod val="75000"/>
                    <a:alpha val="60000"/>
                  </a:schemeClr>
                </a:glo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 rot="983353">
            <a:off x="3952028" y="7335871"/>
            <a:ext cx="25304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143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chemeClr val="bg2">
                      <a:lumMod val="75000"/>
                      <a:alpha val="60000"/>
                    </a:schemeClr>
                  </a:glow>
                </a:effectLst>
              </a:rPr>
              <a:t>PRIZES!!</a:t>
            </a:r>
            <a:endParaRPr lang="en-US" sz="4000" b="1" cap="none" spc="0" dirty="0">
              <a:ln w="11430"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glow rad="101600">
                  <a:schemeClr val="bg2">
                    <a:lumMod val="75000"/>
                    <a:alpha val="60000"/>
                  </a:schemeClr>
                </a:glo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 rot="1042881">
            <a:off x="4607883" y="4358650"/>
            <a:ext cx="22227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chemeClr val="bg2">
                      <a:lumMod val="75000"/>
                      <a:alpha val="60000"/>
                    </a:schemeClr>
                  </a:glow>
                </a:effectLst>
              </a:rPr>
              <a:t>TRAINING!!</a:t>
            </a:r>
            <a:endParaRPr lang="en-US" sz="2800" b="1" cap="none" spc="0" dirty="0">
              <a:ln w="11430">
                <a:solidFill>
                  <a:schemeClr val="tx2">
                    <a:lumMod val="75000"/>
                  </a:schemeClr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glow rad="101600">
                  <a:schemeClr val="bg2">
                    <a:lumMod val="75000"/>
                    <a:alpha val="60000"/>
                  </a:schemeClr>
                </a:glo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 rot="656792">
            <a:off x="76521" y="1557387"/>
            <a:ext cx="28311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chemeClr val="bg2">
                      <a:lumMod val="75000"/>
                      <a:alpha val="60000"/>
                    </a:schemeClr>
                  </a:glow>
                </a:effectLst>
              </a:rPr>
              <a:t>VENDOR EXHIBITS!</a:t>
            </a:r>
            <a:endParaRPr lang="en-US" sz="2400" b="1" cap="none" spc="0" dirty="0">
              <a:ln w="11430">
                <a:solidFill>
                  <a:schemeClr val="tx2">
                    <a:lumMod val="75000"/>
                  </a:schemeClr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glow rad="101600">
                  <a:schemeClr val="bg2">
                    <a:lumMod val="75000"/>
                    <a:alpha val="60000"/>
                  </a:schemeClr>
                </a:glo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 rot="20562237">
            <a:off x="110269" y="1975132"/>
            <a:ext cx="67633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>
                  <a:solidFill>
                    <a:schemeClr val="bg2">
                      <a:lumMod val="75000"/>
                    </a:schemeClr>
                  </a:solidFill>
                </a:ln>
                <a:effectLst>
                  <a:glow rad="228600">
                    <a:schemeClr val="bg1"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2016 CONFERENCE</a:t>
            </a:r>
            <a:endParaRPr lang="en-US" sz="5400" b="1" cap="none" spc="0" dirty="0">
              <a:ln w="11430">
                <a:solidFill>
                  <a:schemeClr val="bg2">
                    <a:lumMod val="75000"/>
                  </a:schemeClr>
                </a:solidFill>
              </a:ln>
              <a:effectLst>
                <a:glow rad="228600">
                  <a:schemeClr val="bg1"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76201" y="76200"/>
            <a:ext cx="4419599" cy="1295400"/>
            <a:chOff x="76201" y="76200"/>
            <a:chExt cx="4419599" cy="1295400"/>
          </a:xfrm>
        </p:grpSpPr>
        <p:sp>
          <p:nvSpPr>
            <p:cNvPr id="16" name="Rectangle 15"/>
            <p:cNvSpPr/>
            <p:nvPr/>
          </p:nvSpPr>
          <p:spPr>
            <a:xfrm>
              <a:off x="2098585" y="76200"/>
              <a:ext cx="2397215" cy="69497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dirty="0" smtClean="0">
                  <a:ln w="3175" cmpd="sng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MONTANA</a:t>
              </a:r>
              <a:endParaRPr lang="en-US" sz="4400" dirty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098231" y="579237"/>
              <a:ext cx="1330769" cy="69497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dirty="0" smtClean="0">
                  <a:ln w="3175" cmpd="sng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APCO</a:t>
              </a:r>
              <a:endParaRPr lang="en-US" sz="4400" dirty="0">
                <a:ln w="3175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pic>
          <p:nvPicPr>
            <p:cNvPr id="18" name="Picture 1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6201" y="228602"/>
              <a:ext cx="1952932" cy="1109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9" name="TextBox 18"/>
            <p:cNvSpPr txBox="1"/>
            <p:nvPr/>
          </p:nvSpPr>
          <p:spPr>
            <a:xfrm>
              <a:off x="2064157" y="1135307"/>
              <a:ext cx="2279243" cy="2362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bg1"/>
                  </a:solidFill>
                </a:rPr>
                <a:t>Leaders in Public Safety Communications</a:t>
              </a:r>
              <a:endParaRPr lang="en-US" sz="1100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 rot="20766553">
            <a:off x="6084" y="6672306"/>
            <a:ext cx="438433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chemeClr val="bg2">
                      <a:lumMod val="75000"/>
                      <a:alpha val="60000"/>
                    </a:schemeClr>
                  </a:glow>
                </a:effectLst>
              </a:rPr>
              <a:t>Socialize with others in your field!!! </a:t>
            </a:r>
            <a:endParaRPr lang="en-US" sz="3200" b="1" cap="none" spc="0" dirty="0">
              <a:ln w="11430">
                <a:solidFill>
                  <a:schemeClr val="tx2">
                    <a:lumMod val="75000"/>
                  </a:schemeClr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glow rad="101600">
                  <a:schemeClr val="bg2">
                    <a:lumMod val="75000"/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20000"/>
                <a:lumOff val="80000"/>
              </a:schemeClr>
            </a:gs>
            <a:gs pos="100000">
              <a:schemeClr val="bg2">
                <a:lumMod val="40000"/>
                <a:lumOff val="6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52400" y="1447800"/>
            <a:ext cx="6477000" cy="5029200"/>
          </a:xfrm>
          <a:prstGeom prst="rect">
            <a:avLst/>
          </a:prstGeom>
          <a:solidFill>
            <a:schemeClr val="tx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52400" y="6781800"/>
            <a:ext cx="3124200" cy="1371600"/>
          </a:xfrm>
          <a:prstGeom prst="rect">
            <a:avLst/>
          </a:prstGeom>
          <a:solidFill>
            <a:schemeClr val="tx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76201" y="76200"/>
            <a:ext cx="4419599" cy="1295400"/>
            <a:chOff x="76201" y="76200"/>
            <a:chExt cx="4419599" cy="1295400"/>
          </a:xfrm>
        </p:grpSpPr>
        <p:sp>
          <p:nvSpPr>
            <p:cNvPr id="5" name="Rectangle 4"/>
            <p:cNvSpPr/>
            <p:nvPr/>
          </p:nvSpPr>
          <p:spPr>
            <a:xfrm>
              <a:off x="2098585" y="76200"/>
              <a:ext cx="2397215" cy="69497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dirty="0" smtClean="0">
                  <a:ln w="3175" cmpd="sng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MONTANA</a:t>
              </a:r>
              <a:endParaRPr lang="en-US" sz="4400" dirty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098231" y="579237"/>
              <a:ext cx="1330769" cy="69497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dirty="0" smtClean="0">
                  <a:ln w="3175" cmpd="sng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APCO</a:t>
              </a:r>
              <a:endParaRPr lang="en-US" sz="4400" dirty="0">
                <a:ln w="3175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pic>
          <p:nvPicPr>
            <p:cNvPr id="7" name="Picture 1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201" y="228602"/>
              <a:ext cx="1952932" cy="1109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TextBox 7"/>
            <p:cNvSpPr txBox="1"/>
            <p:nvPr/>
          </p:nvSpPr>
          <p:spPr>
            <a:xfrm>
              <a:off x="2064157" y="1135307"/>
              <a:ext cx="2279243" cy="2362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bg1"/>
                  </a:solidFill>
                </a:rPr>
                <a:t>Leaders in Public Safety Communications</a:t>
              </a:r>
              <a:endParaRPr lang="en-US" sz="1100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2209800" y="1524000"/>
            <a:ext cx="23775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2016 CONFERENCE</a:t>
            </a:r>
          </a:p>
          <a:p>
            <a:pPr algn="ctr"/>
            <a:r>
              <a:rPr lang="en-US" b="1" cap="none" spc="0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SCHEDULE</a:t>
            </a:r>
            <a:endParaRPr lang="en-US" b="1" cap="none" spc="0" dirty="0">
              <a:ln w="11430">
                <a:noFill/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" y="2209801"/>
            <a:ext cx="62484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2">
                    <a:lumMod val="75000"/>
                  </a:schemeClr>
                </a:solidFill>
              </a:rPr>
              <a:t>Sunday – 16 October</a:t>
            </a:r>
          </a:p>
          <a:p>
            <a:r>
              <a:rPr lang="en-US" sz="1000" dirty="0" smtClean="0">
                <a:solidFill>
                  <a:srgbClr val="000000"/>
                </a:solidFill>
              </a:rPr>
              <a:t>17:00 </a:t>
            </a:r>
            <a:r>
              <a:rPr lang="en-US" sz="1000" dirty="0">
                <a:solidFill>
                  <a:srgbClr val="000000"/>
                </a:solidFill>
              </a:rPr>
              <a:t>- 20:00	Registration Set Up and "Early Bird" Registration		</a:t>
            </a:r>
          </a:p>
          <a:p>
            <a:pPr algn="ctr"/>
            <a:r>
              <a:rPr lang="en-US" sz="1000" b="1" dirty="0">
                <a:solidFill>
                  <a:schemeClr val="bg2">
                    <a:lumMod val="75000"/>
                  </a:schemeClr>
                </a:solidFill>
              </a:rPr>
              <a:t>Monday - 17 </a:t>
            </a:r>
            <a:r>
              <a:rPr lang="en-US" sz="1000" b="1" dirty="0" smtClean="0">
                <a:solidFill>
                  <a:schemeClr val="bg2">
                    <a:lumMod val="75000"/>
                  </a:schemeClr>
                </a:solidFill>
              </a:rPr>
              <a:t>October</a:t>
            </a:r>
          </a:p>
          <a:p>
            <a:r>
              <a:rPr lang="en-US" sz="1000" dirty="0" smtClean="0">
                <a:solidFill>
                  <a:srgbClr val="000000"/>
                </a:solidFill>
              </a:rPr>
              <a:t>09:00 </a:t>
            </a:r>
            <a:r>
              <a:rPr lang="en-US" sz="1000" dirty="0">
                <a:solidFill>
                  <a:srgbClr val="000000"/>
                </a:solidFill>
              </a:rPr>
              <a:t>- 17:00	Check in &amp; </a:t>
            </a:r>
            <a:r>
              <a:rPr lang="en-US" sz="1000" dirty="0" smtClean="0">
                <a:solidFill>
                  <a:srgbClr val="000000"/>
                </a:solidFill>
              </a:rPr>
              <a:t>Registration – Lobby</a:t>
            </a:r>
          </a:p>
          <a:p>
            <a:r>
              <a:rPr lang="en-US" sz="1000" dirty="0" smtClean="0">
                <a:solidFill>
                  <a:srgbClr val="000000"/>
                </a:solidFill>
              </a:rPr>
              <a:t>09:00 </a:t>
            </a:r>
            <a:r>
              <a:rPr lang="en-US" sz="1000" dirty="0">
                <a:solidFill>
                  <a:srgbClr val="000000"/>
                </a:solidFill>
              </a:rPr>
              <a:t>- 17:00	Educational Track Day </a:t>
            </a:r>
            <a:r>
              <a:rPr lang="en-US" sz="1000" dirty="0" smtClean="0">
                <a:solidFill>
                  <a:srgbClr val="000000"/>
                </a:solidFill>
              </a:rPr>
              <a:t>1 -Room 1</a:t>
            </a:r>
          </a:p>
          <a:p>
            <a:r>
              <a:rPr lang="en-US" sz="1000" dirty="0">
                <a:solidFill>
                  <a:srgbClr val="000000"/>
                </a:solidFill>
              </a:rPr>
              <a:t>	</a:t>
            </a:r>
            <a:r>
              <a:rPr lang="en-US" sz="1000" dirty="0" smtClean="0">
                <a:solidFill>
                  <a:srgbClr val="000000"/>
                </a:solidFill>
              </a:rPr>
              <a:t>Dr. Richard B. Gasaway</a:t>
            </a:r>
          </a:p>
          <a:p>
            <a:pPr marL="914400"/>
            <a:r>
              <a:rPr lang="en-US" sz="1000" i="1" dirty="0" smtClean="0">
                <a:solidFill>
                  <a:srgbClr val="000000"/>
                </a:solidFill>
              </a:rPr>
              <a:t>Do You See What I Hear</a:t>
            </a:r>
            <a:r>
              <a:rPr lang="en-US" sz="1000" dirty="0" smtClean="0">
                <a:solidFill>
                  <a:srgbClr val="000000"/>
                </a:solidFill>
              </a:rPr>
              <a:t>:  Creating shared situational awareness between communications professionals and first responders (1/2 day)</a:t>
            </a:r>
          </a:p>
          <a:p>
            <a:pPr marL="914400"/>
            <a:r>
              <a:rPr lang="en-US" sz="1000" i="1" dirty="0" smtClean="0">
                <a:solidFill>
                  <a:srgbClr val="000000"/>
                </a:solidFill>
              </a:rPr>
              <a:t>Leader’s Toolbox</a:t>
            </a:r>
            <a:r>
              <a:rPr lang="en-US" sz="1000" dirty="0" smtClean="0">
                <a:solidFill>
                  <a:srgbClr val="000000"/>
                </a:solidFill>
              </a:rPr>
              <a:t>:  Developing leadership based on best practices (1/2 day)</a:t>
            </a:r>
          </a:p>
          <a:p>
            <a:r>
              <a:rPr lang="en-US" sz="1000" dirty="0" smtClean="0">
                <a:solidFill>
                  <a:srgbClr val="000000"/>
                </a:solidFill>
              </a:rPr>
              <a:t>All </a:t>
            </a:r>
            <a:r>
              <a:rPr lang="en-US" sz="1000" dirty="0">
                <a:solidFill>
                  <a:srgbClr val="000000"/>
                </a:solidFill>
              </a:rPr>
              <a:t>Day 	Vendor Set up			</a:t>
            </a:r>
          </a:p>
          <a:p>
            <a:pPr algn="ctr"/>
            <a:r>
              <a:rPr lang="en-US" sz="1000" b="1" dirty="0">
                <a:solidFill>
                  <a:schemeClr val="bg2">
                    <a:lumMod val="75000"/>
                  </a:schemeClr>
                </a:solidFill>
              </a:rPr>
              <a:t>Tuesday - 18 </a:t>
            </a:r>
            <a:r>
              <a:rPr lang="en-US" sz="1000" b="1" dirty="0" smtClean="0">
                <a:solidFill>
                  <a:schemeClr val="bg2">
                    <a:lumMod val="75000"/>
                  </a:schemeClr>
                </a:solidFill>
              </a:rPr>
              <a:t>October</a:t>
            </a:r>
            <a:endParaRPr lang="en-US" sz="1000" b="1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sz="1000" dirty="0">
                <a:solidFill>
                  <a:srgbClr val="000000"/>
                </a:solidFill>
              </a:rPr>
              <a:t>07:30 - 09:00	Check in &amp; Registration			</a:t>
            </a:r>
          </a:p>
          <a:p>
            <a:r>
              <a:rPr lang="en-US" sz="1000" dirty="0">
                <a:solidFill>
                  <a:srgbClr val="000000"/>
                </a:solidFill>
              </a:rPr>
              <a:t>08:30 - 10:00	Welcome and Key Note </a:t>
            </a:r>
            <a:r>
              <a:rPr lang="en-US" sz="1000" dirty="0" smtClean="0">
                <a:solidFill>
                  <a:srgbClr val="000000"/>
                </a:solidFill>
              </a:rPr>
              <a:t>Speaker Tim Fox</a:t>
            </a:r>
            <a:r>
              <a:rPr lang="en-US" sz="1000" dirty="0">
                <a:solidFill>
                  <a:srgbClr val="000000"/>
                </a:solidFill>
              </a:rPr>
              <a:t>		</a:t>
            </a:r>
          </a:p>
          <a:p>
            <a:r>
              <a:rPr lang="en-US" sz="1000" dirty="0" smtClean="0">
                <a:solidFill>
                  <a:srgbClr val="000000"/>
                </a:solidFill>
              </a:rPr>
              <a:t>10:00 </a:t>
            </a:r>
            <a:r>
              <a:rPr lang="en-US" sz="1000" dirty="0">
                <a:solidFill>
                  <a:srgbClr val="000000"/>
                </a:solidFill>
              </a:rPr>
              <a:t>- 12:00	</a:t>
            </a:r>
            <a:r>
              <a:rPr lang="en-US" sz="1000" i="1" dirty="0" smtClean="0">
                <a:solidFill>
                  <a:srgbClr val="000000"/>
                </a:solidFill>
              </a:rPr>
              <a:t>Break Out Training</a:t>
            </a:r>
            <a:r>
              <a:rPr lang="en-US" sz="1000" i="1" dirty="0">
                <a:solidFill>
                  <a:srgbClr val="000000"/>
                </a:solidFill>
              </a:rPr>
              <a:t>	</a:t>
            </a:r>
          </a:p>
          <a:p>
            <a:r>
              <a:rPr lang="en-US" sz="1000" dirty="0">
                <a:solidFill>
                  <a:srgbClr val="000000"/>
                </a:solidFill>
              </a:rPr>
              <a:t>12:00 - 13:30	Lunch in Banquet Hall			</a:t>
            </a:r>
          </a:p>
          <a:p>
            <a:r>
              <a:rPr lang="en-US" sz="1000" dirty="0">
                <a:solidFill>
                  <a:srgbClr val="000000"/>
                </a:solidFill>
              </a:rPr>
              <a:t>13:30 - 15:30	</a:t>
            </a:r>
            <a:r>
              <a:rPr lang="en-US" sz="1000" i="1" dirty="0" smtClean="0">
                <a:solidFill>
                  <a:srgbClr val="000000"/>
                </a:solidFill>
              </a:rPr>
              <a:t> Break Out Training </a:t>
            </a:r>
            <a:r>
              <a:rPr lang="en-US" sz="1000" i="1" dirty="0">
                <a:solidFill>
                  <a:srgbClr val="000000"/>
                </a:solidFill>
              </a:rPr>
              <a:t>	</a:t>
            </a:r>
          </a:p>
          <a:p>
            <a:r>
              <a:rPr lang="en-US" sz="1000" dirty="0">
                <a:solidFill>
                  <a:srgbClr val="000000"/>
                </a:solidFill>
              </a:rPr>
              <a:t>15:30 - </a:t>
            </a:r>
            <a:r>
              <a:rPr lang="en-US" sz="1000" dirty="0" smtClean="0">
                <a:solidFill>
                  <a:srgbClr val="000000"/>
                </a:solidFill>
              </a:rPr>
              <a:t>17:30</a:t>
            </a:r>
            <a:r>
              <a:rPr lang="en-US" sz="1000" dirty="0">
                <a:solidFill>
                  <a:srgbClr val="000000"/>
                </a:solidFill>
              </a:rPr>
              <a:t>	Vendor Time			</a:t>
            </a:r>
          </a:p>
          <a:p>
            <a:r>
              <a:rPr lang="en-US" sz="1000" dirty="0">
                <a:solidFill>
                  <a:srgbClr val="000000"/>
                </a:solidFill>
              </a:rPr>
              <a:t>18:00 - 19:30	Dinner in the Banquet </a:t>
            </a:r>
            <a:r>
              <a:rPr lang="en-US" sz="1000" dirty="0" smtClean="0">
                <a:solidFill>
                  <a:srgbClr val="000000"/>
                </a:solidFill>
              </a:rPr>
              <a:t>Hall – on your  own</a:t>
            </a:r>
            <a:r>
              <a:rPr lang="en-US" sz="1000" dirty="0">
                <a:solidFill>
                  <a:srgbClr val="000000"/>
                </a:solidFill>
              </a:rPr>
              <a:t>			</a:t>
            </a:r>
          </a:p>
          <a:p>
            <a:r>
              <a:rPr lang="en-US" sz="1000" dirty="0">
                <a:solidFill>
                  <a:srgbClr val="000000"/>
                </a:solidFill>
              </a:rPr>
              <a:t>19:30 - ????	</a:t>
            </a:r>
            <a:r>
              <a:rPr lang="en-US" sz="1000" dirty="0" smtClean="0">
                <a:solidFill>
                  <a:srgbClr val="000000"/>
                </a:solidFill>
              </a:rPr>
              <a:t>Fun Night to be Announced</a:t>
            </a:r>
            <a:r>
              <a:rPr lang="en-US" sz="1000" dirty="0">
                <a:solidFill>
                  <a:srgbClr val="000000"/>
                </a:solidFill>
              </a:rPr>
              <a:t>			</a:t>
            </a:r>
          </a:p>
          <a:p>
            <a:pPr algn="ctr"/>
            <a:r>
              <a:rPr lang="en-US" sz="1000" b="1" dirty="0">
                <a:solidFill>
                  <a:schemeClr val="bg2">
                    <a:lumMod val="75000"/>
                  </a:schemeClr>
                </a:solidFill>
              </a:rPr>
              <a:t>Wednesday - 19 </a:t>
            </a:r>
            <a:r>
              <a:rPr lang="en-US" sz="1000" b="1" dirty="0" smtClean="0">
                <a:solidFill>
                  <a:schemeClr val="bg2">
                    <a:lumMod val="75000"/>
                  </a:schemeClr>
                </a:solidFill>
              </a:rPr>
              <a:t>October</a:t>
            </a:r>
            <a:endParaRPr lang="en-US" sz="1000" b="1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sz="1000" dirty="0">
                <a:solidFill>
                  <a:srgbClr val="000000"/>
                </a:solidFill>
              </a:rPr>
              <a:t>07:30 - 09:00	Check in &amp; Registration			</a:t>
            </a:r>
          </a:p>
          <a:p>
            <a:r>
              <a:rPr lang="en-US" sz="1000" dirty="0">
                <a:solidFill>
                  <a:srgbClr val="000000"/>
                </a:solidFill>
              </a:rPr>
              <a:t>08:00 - 10:00	</a:t>
            </a:r>
            <a:r>
              <a:rPr lang="en-US" sz="1000" i="1" dirty="0" smtClean="0">
                <a:solidFill>
                  <a:srgbClr val="000000"/>
                </a:solidFill>
              </a:rPr>
              <a:t> Break Out Training </a:t>
            </a:r>
            <a:r>
              <a:rPr lang="en-US" sz="1000" i="1" dirty="0">
                <a:solidFill>
                  <a:srgbClr val="000000"/>
                </a:solidFill>
              </a:rPr>
              <a:t>	</a:t>
            </a:r>
          </a:p>
          <a:p>
            <a:r>
              <a:rPr lang="en-US" sz="1000" dirty="0">
                <a:solidFill>
                  <a:srgbClr val="000000"/>
                </a:solidFill>
              </a:rPr>
              <a:t>10:00 - 12:00	</a:t>
            </a:r>
            <a:r>
              <a:rPr lang="en-US" sz="1000" i="1" dirty="0" smtClean="0">
                <a:solidFill>
                  <a:srgbClr val="000000"/>
                </a:solidFill>
              </a:rPr>
              <a:t> Break Out Training </a:t>
            </a:r>
            <a:r>
              <a:rPr lang="en-US" sz="1000" i="1" dirty="0">
                <a:solidFill>
                  <a:srgbClr val="000000"/>
                </a:solidFill>
              </a:rPr>
              <a:t>	</a:t>
            </a:r>
          </a:p>
          <a:p>
            <a:r>
              <a:rPr lang="en-US" sz="1000" dirty="0">
                <a:solidFill>
                  <a:srgbClr val="000000"/>
                </a:solidFill>
              </a:rPr>
              <a:t>12:00 </a:t>
            </a:r>
            <a:r>
              <a:rPr lang="en-US" sz="1000" dirty="0" smtClean="0">
                <a:solidFill>
                  <a:srgbClr val="000000"/>
                </a:solidFill>
              </a:rPr>
              <a:t>– 15:30</a:t>
            </a:r>
            <a:r>
              <a:rPr lang="en-US" sz="1000" dirty="0">
                <a:solidFill>
                  <a:srgbClr val="000000"/>
                </a:solidFill>
              </a:rPr>
              <a:t>	Lunch in Banquet Hall			</a:t>
            </a:r>
          </a:p>
          <a:p>
            <a:r>
              <a:rPr lang="en-US" sz="1000" dirty="0">
                <a:solidFill>
                  <a:srgbClr val="000000"/>
                </a:solidFill>
              </a:rPr>
              <a:t>	MT APCO Chapter Meeting / Legislative </a:t>
            </a:r>
            <a:r>
              <a:rPr lang="en-US" sz="1000" dirty="0" smtClean="0">
                <a:solidFill>
                  <a:srgbClr val="000000"/>
                </a:solidFill>
              </a:rPr>
              <a:t>Update &amp; </a:t>
            </a:r>
            <a:r>
              <a:rPr lang="en-US" sz="1000" i="1" dirty="0" smtClean="0">
                <a:solidFill>
                  <a:srgbClr val="000000"/>
                </a:solidFill>
              </a:rPr>
              <a:t>Break Out Training </a:t>
            </a:r>
            <a:r>
              <a:rPr lang="en-US" sz="1000" i="1" dirty="0">
                <a:solidFill>
                  <a:srgbClr val="000000"/>
                </a:solidFill>
              </a:rPr>
              <a:t>	</a:t>
            </a:r>
          </a:p>
          <a:p>
            <a:r>
              <a:rPr lang="en-US" sz="1000" dirty="0">
                <a:solidFill>
                  <a:srgbClr val="000000"/>
                </a:solidFill>
              </a:rPr>
              <a:t>	Awards Ceremony</a:t>
            </a:r>
          </a:p>
          <a:p>
            <a:pPr algn="ctr"/>
            <a:r>
              <a:rPr lang="en-US" sz="1000" dirty="0">
                <a:solidFill>
                  <a:srgbClr val="000000"/>
                </a:solidFill>
              </a:rPr>
              <a:t>Door Prizes &amp; Closing </a:t>
            </a:r>
            <a:r>
              <a:rPr lang="en-US" sz="1000" dirty="0" smtClean="0">
                <a:solidFill>
                  <a:srgbClr val="000000"/>
                </a:solidFill>
              </a:rPr>
              <a:t>Ceremony</a:t>
            </a:r>
            <a:r>
              <a:rPr lang="en-US" sz="1000" dirty="0">
                <a:solidFill>
                  <a:srgbClr val="000000"/>
                </a:solidFill>
              </a:rPr>
              <a:t>	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43000" y="6858000"/>
            <a:ext cx="114646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PRICING</a:t>
            </a:r>
            <a:endParaRPr lang="en-US" b="1" cap="none" spc="0" dirty="0">
              <a:ln w="11430">
                <a:noFill/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38200" y="6629400"/>
            <a:ext cx="52578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52400" y="72390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143000" algn="l"/>
                <a:tab pos="1828800" algn="l"/>
                <a:tab pos="3200400" algn="l"/>
              </a:tabLst>
            </a:pPr>
            <a:r>
              <a:rPr lang="en-US" sz="1200" dirty="0" smtClean="0">
                <a:solidFill>
                  <a:schemeClr val="bg1"/>
                </a:solidFill>
              </a:rPr>
              <a:t>	Per Day	Entire Conference</a:t>
            </a:r>
          </a:p>
          <a:p>
            <a:pPr>
              <a:tabLst>
                <a:tab pos="1143000" algn="l"/>
                <a:tab pos="2171700" algn="l"/>
                <a:tab pos="3200400" algn="l"/>
              </a:tabLst>
            </a:pPr>
            <a:r>
              <a:rPr lang="en-US" sz="1200" dirty="0" smtClean="0">
                <a:solidFill>
                  <a:schemeClr val="bg1"/>
                </a:solidFill>
              </a:rPr>
              <a:t>Member Rate	$125	$225</a:t>
            </a:r>
          </a:p>
          <a:p>
            <a:pPr>
              <a:tabLst>
                <a:tab pos="1143000" algn="l"/>
                <a:tab pos="2171700" algn="l"/>
                <a:tab pos="3200400" algn="l"/>
              </a:tabLst>
            </a:pPr>
            <a:r>
              <a:rPr lang="en-US" sz="1200" dirty="0" smtClean="0">
                <a:solidFill>
                  <a:schemeClr val="bg1"/>
                </a:solidFill>
              </a:rPr>
              <a:t>Non-Member	$150	$275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429000" y="6781800"/>
            <a:ext cx="0" cy="137160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581400" y="6781800"/>
            <a:ext cx="3124200" cy="1371600"/>
          </a:xfrm>
          <a:prstGeom prst="rect">
            <a:avLst/>
          </a:prstGeom>
          <a:solidFill>
            <a:schemeClr val="tx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762000" y="2209800"/>
            <a:ext cx="52578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33400" y="7239000"/>
            <a:ext cx="23622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57200" y="8305800"/>
            <a:ext cx="5943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more information and to register, go to:</a:t>
            </a:r>
          </a:p>
          <a:p>
            <a:pPr algn="ctr"/>
            <a:r>
              <a:rPr lang="en-US" sz="1600" u="sng" dirty="0" smtClean="0">
                <a:solidFill>
                  <a:schemeClr val="bg1"/>
                </a:solidFill>
                <a:hlinkClick r:id="rId3"/>
              </a:rPr>
              <a:t>http://www.mtapco.org/2016-conference/</a:t>
            </a:r>
            <a:endParaRPr lang="en-US" sz="1600" u="sng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648945" y="6858000"/>
            <a:ext cx="99258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MOTEL</a:t>
            </a:r>
            <a:endParaRPr lang="en-US" b="1" cap="none" spc="0" dirty="0">
              <a:ln w="11430">
                <a:noFill/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3962400" y="7239000"/>
            <a:ext cx="23622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733800" y="7307759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The </a:t>
            </a:r>
            <a:r>
              <a:rPr lang="en-US" sz="1100" b="1" dirty="0" smtClean="0">
                <a:solidFill>
                  <a:schemeClr val="bg1"/>
                </a:solidFill>
              </a:rPr>
              <a:t>Best Western Heritage Inn </a:t>
            </a:r>
            <a:r>
              <a:rPr lang="en-US" sz="1100" dirty="0" smtClean="0">
                <a:solidFill>
                  <a:schemeClr val="bg1"/>
                </a:solidFill>
              </a:rPr>
              <a:t>has a block of rooms for the conference.   Conference Rate is $89 per night.  When making reservations ask for the Montana APCO rate.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105</Words>
  <Application>Microsoft Office PowerPoint</Application>
  <PresentationFormat>On-screen Show (4:3)</PresentationFormat>
  <Paragraphs>52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Bill Hunter</dc:creator>
  <cp:lastModifiedBy>Peggy Glass</cp:lastModifiedBy>
  <cp:revision>17</cp:revision>
  <dcterms:created xsi:type="dcterms:W3CDTF">2016-05-06T16:02:58Z</dcterms:created>
  <dcterms:modified xsi:type="dcterms:W3CDTF">2016-08-04T20:27:02Z</dcterms:modified>
</cp:coreProperties>
</file>